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81" r:id="rId22"/>
    <p:sldId id="282" r:id="rId23"/>
    <p:sldId id="280" r:id="rId24"/>
    <p:sldId id="283" r:id="rId25"/>
    <p:sldId id="284" r:id="rId26"/>
    <p:sldId id="277" r:id="rId27"/>
    <p:sldId id="285" r:id="rId28"/>
    <p:sldId id="278" r:id="rId29"/>
    <p:sldId id="279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81" autoAdjust="0"/>
    <p:restoredTop sz="94660"/>
  </p:normalViewPr>
  <p:slideViewPr>
    <p:cSldViewPr snapToGrid="0" snapToObjects="1">
      <p:cViewPr>
        <p:scale>
          <a:sx n="75" d="100"/>
          <a:sy n="75" d="100"/>
        </p:scale>
        <p:origin x="1872" y="34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85800" y="3387634"/>
            <a:ext cx="7772400" cy="1506583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Real-Time Hybrid Wildlife Tracking</a:t>
            </a:r>
            <a:br>
              <a:rPr lang="en-US" b="1" u="sng" dirty="0"/>
            </a:br>
            <a:r>
              <a:rPr lang="en-US" b="1" u="sng" dirty="0"/>
              <a:t>on Edge Networks</a:t>
            </a:r>
            <a:br>
              <a:rPr lang="en-US" b="1" u="sng" dirty="0"/>
            </a:br>
            <a:endParaRPr lang="en-IN" b="1" u="sng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4894218"/>
            <a:ext cx="6400800" cy="744582"/>
          </a:xfrm>
        </p:spPr>
        <p:txBody>
          <a:bodyPr>
            <a:normAutofit fontScale="85000" lnSpcReduction="20000"/>
          </a:bodyPr>
          <a:lstStyle/>
          <a:p>
            <a:pPr>
              <a:defRPr sz="2000">
                <a:solidFill>
                  <a:srgbClr val="C8C8C8"/>
                </a:solidFill>
              </a:defRPr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Project Presentation</a:t>
            </a:r>
            <a:b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Advanced Digital Signal Processing Lab</a:t>
            </a:r>
            <a:b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NIT Rourkela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AutoShape 2" descr="undefined"/>
          <p:cNvSpPr>
            <a:spLocks noChangeAspect="1" noChangeArrowheads="1"/>
          </p:cNvSpPr>
          <p:nvPr/>
        </p:nvSpPr>
        <p:spPr bwMode="auto">
          <a:xfrm>
            <a:off x="155574" y="-144463"/>
            <a:ext cx="3441065" cy="1590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32" name="Picture 8" descr="undefin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331" y="839333"/>
            <a:ext cx="2197337" cy="2117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Kalman Filter Mathematics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State Transition: x_k = F * x_{k-1} + w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Observation: z_k = H * x_k + v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Prediction: x_k|k-1 = F * x_{k-1}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Update: x_k = x_k|k-1 + K * (z_k - H * x_k|k-1)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Kalman Gain: K = P * H^T * (H*P*H^T + R)^{-1}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P, Q, R: Covariance matrices for state, process, measurement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Appearance Matching: Color Histograms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Extract HSV color histogram from detection bounding box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Histogram bins: 16 x 16 x 16 (Hue, Saturation, Value)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Normalized feature vector (4096 dimensions)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Cosine distance for similarity comparison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Computationally efficient for edge devices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Robust to minor pose and illumination variations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Data Association: Hungarian Algorithm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Build cost matrix: Tracks x Detections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Cost = 0.4 * motion_dist + 0.6 * appearance_dist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Motion: Euclidean distance (predicted vs detected center)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Appearance: Cosine distance between histograms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Hungarian algorithm: Optimal one-to-one assignment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Threshold: Reject matches with cost &gt; 0.8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Dataset &amp; Implementation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AnimalTrack Dataset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Training: 14 video sequences (deer, horse, pig)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Testing: 5 video sequences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Total: 6430 training frames, 1442 validation frames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MOT-style annotations: frame, id, x, y, w, h, </a:t>
            </a:r>
            <a:r>
              <a:rPr dirty="0" err="1"/>
              <a:t>conf</a:t>
            </a:r>
            <a:r>
              <a:rPr dirty="0"/>
              <a:t>, </a:t>
            </a:r>
            <a:r>
              <a:rPr dirty="0" err="1"/>
              <a:t>cls</a:t>
            </a:r>
            <a:r>
              <a:rPr dirty="0"/>
              <a:t>, vis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 smtClean="0"/>
              <a:t>• </a:t>
            </a:r>
            <a:r>
              <a:rPr dirty="0"/>
              <a:t>Videos from wildlife camera traps in natural settings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Implementation Details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Framework: Python 3.10, </a:t>
            </a:r>
            <a:r>
              <a:rPr dirty="0" err="1"/>
              <a:t>PyTorch</a:t>
            </a:r>
            <a:r>
              <a:rPr dirty="0"/>
              <a:t>, </a:t>
            </a:r>
            <a:r>
              <a:rPr dirty="0" err="1"/>
              <a:t>OpenCV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Detection: </a:t>
            </a:r>
            <a:r>
              <a:rPr dirty="0" err="1"/>
              <a:t>Ultralytics</a:t>
            </a:r>
            <a:r>
              <a:rPr dirty="0"/>
              <a:t> YOLOv8n (yolov8n.pt)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Tracking: </a:t>
            </a:r>
            <a:r>
              <a:rPr dirty="0" err="1"/>
              <a:t>FilterPy</a:t>
            </a:r>
            <a:r>
              <a:rPr dirty="0"/>
              <a:t> </a:t>
            </a:r>
            <a:r>
              <a:rPr dirty="0" err="1"/>
              <a:t>Kalman</a:t>
            </a:r>
            <a:r>
              <a:rPr dirty="0"/>
              <a:t> Filter + </a:t>
            </a:r>
            <a:r>
              <a:rPr dirty="0" err="1"/>
              <a:t>SciPy</a:t>
            </a:r>
            <a:r>
              <a:rPr dirty="0"/>
              <a:t> </a:t>
            </a:r>
            <a:r>
              <a:rPr dirty="0" err="1"/>
              <a:t>linear_sum_assignment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Platform: </a:t>
            </a:r>
            <a:r>
              <a:rPr dirty="0" err="1"/>
              <a:t>Kaggle</a:t>
            </a:r>
            <a:r>
              <a:rPr dirty="0"/>
              <a:t> GPU (NVIDIA </a:t>
            </a:r>
            <a:r>
              <a:rPr lang="en-IN" dirty="0" smtClean="0"/>
              <a:t>P100</a:t>
            </a:r>
            <a:r>
              <a:rPr dirty="0" smtClean="0"/>
              <a:t>)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Output: Annotated videos with trajectories + metrics CSV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Processing: Real-time capable on modern edge hardware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Results &amp; Evaluation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Quantitative Results Summary</a:t>
            </a:r>
          </a:p>
        </p:txBody>
      </p:sp>
      <p:sp>
        <p:nvSpPr>
          <p:cNvPr id="4" name="Rectangle 3"/>
          <p:cNvSpPr/>
          <p:nvPr/>
        </p:nvSpPr>
        <p:spPr>
          <a:xfrm>
            <a:off x="640080" y="1463040"/>
            <a:ext cx="1828800" cy="548640"/>
          </a:xfrm>
          <a:prstGeom prst="rect">
            <a:avLst/>
          </a:prstGeom>
          <a:solidFill>
            <a:srgbClr val="006699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FFFFFF"/>
                </a:solidFill>
              </a:defRPr>
            </a:pPr>
            <a:r>
              <a:t>Metric</a:t>
            </a:r>
          </a:p>
        </p:txBody>
      </p:sp>
      <p:sp>
        <p:nvSpPr>
          <p:cNvPr id="5" name="Rectangle 4"/>
          <p:cNvSpPr/>
          <p:nvPr/>
        </p:nvSpPr>
        <p:spPr>
          <a:xfrm>
            <a:off x="2468880" y="1463040"/>
            <a:ext cx="1828800" cy="548640"/>
          </a:xfrm>
          <a:prstGeom prst="rect">
            <a:avLst/>
          </a:prstGeom>
          <a:solidFill>
            <a:srgbClr val="006699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FFFFFF"/>
                </a:solidFill>
              </a:defRPr>
            </a:pPr>
            <a:r>
              <a:t>Value</a:t>
            </a:r>
          </a:p>
        </p:txBody>
      </p:sp>
      <p:sp>
        <p:nvSpPr>
          <p:cNvPr id="6" name="Rectangle 5"/>
          <p:cNvSpPr/>
          <p:nvPr/>
        </p:nvSpPr>
        <p:spPr>
          <a:xfrm>
            <a:off x="4297680" y="1463040"/>
            <a:ext cx="4114800" cy="548640"/>
          </a:xfrm>
          <a:prstGeom prst="rect">
            <a:avLst/>
          </a:prstGeom>
          <a:solidFill>
            <a:srgbClr val="006699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FFFFFF"/>
                </a:solidFill>
              </a:defRPr>
            </a:pPr>
            <a:r>
              <a:t>Description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640080" y="201168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MOTA</a:t>
            </a:r>
          </a:p>
        </p:txBody>
      </p:sp>
      <p:sp>
        <p:nvSpPr>
          <p:cNvPr id="8" name="Rectangle 7"/>
          <p:cNvSpPr/>
          <p:nvPr/>
        </p:nvSpPr>
        <p:spPr>
          <a:xfrm>
            <a:off x="2468880" y="201168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71.48%</a:t>
            </a:r>
          </a:p>
        </p:txBody>
      </p:sp>
      <p:sp>
        <p:nvSpPr>
          <p:cNvPr id="9" name="Rectangle 8"/>
          <p:cNvSpPr/>
          <p:nvPr/>
        </p:nvSpPr>
        <p:spPr>
          <a:xfrm>
            <a:off x="4297680" y="2011680"/>
            <a:ext cx="4114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Multi-Object Tracking Accuracy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0080" y="256032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Precision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68880" y="256032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dirty="0" smtClean="0"/>
              <a:t>8</a:t>
            </a:r>
            <a:r>
              <a:rPr lang="en-IN" dirty="0" smtClean="0"/>
              <a:t>6.21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12" name="Rectangle 11"/>
          <p:cNvSpPr/>
          <p:nvPr/>
        </p:nvSpPr>
        <p:spPr>
          <a:xfrm>
            <a:off x="4297680" y="2560320"/>
            <a:ext cx="4114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Correctly identified objects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40080" y="310896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Recall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468880" y="310896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dirty="0" smtClean="0"/>
              <a:t>8</a:t>
            </a:r>
            <a:r>
              <a:rPr lang="en-IN" dirty="0" smtClean="0"/>
              <a:t>5.93</a:t>
            </a:r>
            <a:r>
              <a:rPr dirty="0" smtClean="0"/>
              <a:t>%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4297680" y="3108960"/>
            <a:ext cx="4114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Detected objects from ground truth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40080" y="365760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mAP50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468880" y="365760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97.95%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297680" y="3657600"/>
            <a:ext cx="4114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Detection accuracy at IoU 0.5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40080" y="420624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Train Sequences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68880" y="420624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14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297680" y="4206240"/>
            <a:ext cx="4114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deer, horse, pig videos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40080" y="475488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Test Sequences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468880" y="475488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297680" y="4754880"/>
            <a:ext cx="4114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Evaluation videos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Tracking Performance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Mean MOTA: 71.48% - Strong multi-object tracking accuracy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Precision: </a:t>
            </a:r>
            <a:r>
              <a:rPr dirty="0" smtClean="0"/>
              <a:t>8</a:t>
            </a:r>
            <a:r>
              <a:rPr lang="en-IN" dirty="0" smtClean="0"/>
              <a:t>6.21</a:t>
            </a:r>
            <a:r>
              <a:rPr dirty="0" smtClean="0"/>
              <a:t>% </a:t>
            </a:r>
            <a:r>
              <a:rPr dirty="0"/>
              <a:t>- Low false positive rate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Recall: </a:t>
            </a:r>
            <a:r>
              <a:rPr dirty="0" smtClean="0"/>
              <a:t>8</a:t>
            </a:r>
            <a:r>
              <a:rPr lang="en-IN" dirty="0" smtClean="0"/>
              <a:t>5.93</a:t>
            </a:r>
            <a:r>
              <a:rPr dirty="0" smtClean="0"/>
              <a:t>% </a:t>
            </a:r>
            <a:r>
              <a:rPr dirty="0"/>
              <a:t>- High true positive detection </a:t>
            </a:r>
            <a:r>
              <a:rPr dirty="0" smtClean="0"/>
              <a:t>rat</a:t>
            </a:r>
            <a:r>
              <a:rPr lang="en-IN" dirty="0" smtClean="0"/>
              <a:t>e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Consistent identity maintenance across frames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Smooth trajectories with </a:t>
            </a:r>
            <a:r>
              <a:rPr dirty="0" err="1"/>
              <a:t>Kalman</a:t>
            </a:r>
            <a:r>
              <a:rPr dirty="0"/>
              <a:t> filtering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</a:t>
            </a:r>
            <a:r>
              <a:rPr lang="en-IN" dirty="0" smtClean="0"/>
              <a:t>Total ID switches = 1037, Average ID Switches per frames = 0.7%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Challenges &amp; Solutions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Challenge: Animals hidden behind </a:t>
            </a:r>
            <a:r>
              <a:rPr lang="en-IN" dirty="0" smtClean="0"/>
              <a:t>objects or other animals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 smtClean="0"/>
              <a:t>- </a:t>
            </a:r>
            <a:r>
              <a:rPr dirty="0" smtClean="0"/>
              <a:t>Solution</a:t>
            </a:r>
            <a:r>
              <a:rPr dirty="0"/>
              <a:t>: </a:t>
            </a:r>
            <a:r>
              <a:rPr dirty="0" err="1"/>
              <a:t>Kalman</a:t>
            </a:r>
            <a:r>
              <a:rPr dirty="0"/>
              <a:t> prediction maintains track during occlusion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Challenge: Similar-looking animals causing ID switches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 smtClean="0"/>
              <a:t>- </a:t>
            </a:r>
            <a:r>
              <a:rPr dirty="0" smtClean="0"/>
              <a:t>Solution</a:t>
            </a:r>
            <a:r>
              <a:rPr dirty="0"/>
              <a:t>: Appearance features + Hungarian matching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 smtClean="0"/>
              <a:t>• Challenge</a:t>
            </a:r>
            <a:r>
              <a:rPr dirty="0"/>
              <a:t>: Computational constraints on edge devices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 smtClean="0"/>
              <a:t>- </a:t>
            </a:r>
            <a:r>
              <a:rPr dirty="0" smtClean="0"/>
              <a:t>Solution</a:t>
            </a:r>
            <a:r>
              <a:rPr dirty="0"/>
              <a:t>: Lightweight YOLOv8n + efficient color histograms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Project Team &amp; Supervision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Supervisor: Dr. </a:t>
            </a:r>
            <a:r>
              <a:rPr dirty="0" err="1"/>
              <a:t>Upendra</a:t>
            </a:r>
            <a:r>
              <a:rPr dirty="0"/>
              <a:t> Kumar </a:t>
            </a:r>
            <a:r>
              <a:rPr dirty="0" err="1"/>
              <a:t>Sahoo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Teaching Assistants: </a:t>
            </a:r>
            <a:r>
              <a:rPr dirty="0" err="1"/>
              <a:t>Kannuru</a:t>
            </a:r>
            <a:r>
              <a:rPr dirty="0"/>
              <a:t> </a:t>
            </a:r>
            <a:r>
              <a:rPr dirty="0" err="1"/>
              <a:t>Srinadh</a:t>
            </a:r>
            <a:r>
              <a:rPr dirty="0"/>
              <a:t>, </a:t>
            </a:r>
            <a:r>
              <a:rPr dirty="0" err="1"/>
              <a:t>Yerram</a:t>
            </a:r>
            <a:r>
              <a:rPr dirty="0"/>
              <a:t> </a:t>
            </a:r>
            <a:r>
              <a:rPr dirty="0" err="1"/>
              <a:t>Deekshith</a:t>
            </a:r>
            <a:r>
              <a:rPr dirty="0"/>
              <a:t> Kumar, </a:t>
            </a:r>
            <a:r>
              <a:rPr dirty="0" err="1"/>
              <a:t>Debapriya</a:t>
            </a:r>
            <a:r>
              <a:rPr dirty="0"/>
              <a:t> Das Gupta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Lab: ADSP Lab, NIT Rourkela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Course: Advanced Digital Signal </a:t>
            </a:r>
            <a:r>
              <a:rPr dirty="0" smtClean="0"/>
              <a:t>Processing</a:t>
            </a:r>
            <a:endParaRPr lang="en-IN" dirty="0" smtClean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endParaRPr lang="en-IN"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b="1" u="sng" dirty="0" smtClean="0"/>
              <a:t>Project Team:</a:t>
            </a:r>
          </a:p>
          <a:p>
            <a:pPr marL="342900" indent="-342900">
              <a:spcAft>
                <a:spcPts val="1200"/>
              </a:spcAft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en-IN" dirty="0" smtClean="0"/>
              <a:t>225EC6005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 smtClean="0"/>
              <a:t>225EC6013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 smtClean="0"/>
              <a:t>225EC6021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 smtClean="0"/>
              <a:t>225EC8004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 smtClean="0"/>
              <a:t>225EC8013</a:t>
            </a:r>
            <a:endParaRPr lang="fr-FR" dirty="0"/>
          </a:p>
          <a:p>
            <a:pPr marL="342900" indent="-342900">
              <a:spcAft>
                <a:spcPts val="1200"/>
              </a:spcAft>
              <a:buAutoNum type="arabicPeriod"/>
              <a:defRPr sz="1800">
                <a:solidFill>
                  <a:srgbClr val="323232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Edge Network Optimization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Model: YOLOv8 Nano (smallest variant, ~3.2M params)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Features: Color histograms vs. heavy deep embeddings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Processing: Frame-by-frame without batching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Memory: Track pruning with max_missed threshold (15 frames)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Communication: Only essential track data transmitted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Trade-off: Optimized for latency over marginal accuracy gains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252396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 smtClean="0"/>
              <a:t>Training Results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309" r="33301"/>
          <a:stretch/>
        </p:blipFill>
        <p:spPr>
          <a:xfrm>
            <a:off x="79899" y="1104170"/>
            <a:ext cx="9064101" cy="2766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877553"/>
            <a:ext cx="9144000" cy="305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561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279570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 smtClean="0"/>
              <a:t>Model Evaluation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4374"/>
          <a:stretch/>
        </p:blipFill>
        <p:spPr>
          <a:xfrm>
            <a:off x="3918" y="1558362"/>
            <a:ext cx="9140082" cy="422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83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471500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 smtClean="0"/>
              <a:t>Tracking Performance Analysis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3360"/>
          <a:stretch/>
        </p:blipFill>
        <p:spPr>
          <a:xfrm>
            <a:off x="95794" y="1123405"/>
            <a:ext cx="8969828" cy="576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349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410939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 smtClean="0"/>
              <a:t>Sample Detection on Train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6385"/>
          <a:stretch/>
        </p:blipFill>
        <p:spPr>
          <a:xfrm>
            <a:off x="0" y="1071861"/>
            <a:ext cx="9133484" cy="578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067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396275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 smtClean="0"/>
              <a:t>Sample Detection on Test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6358"/>
          <a:stretch/>
        </p:blipFill>
        <p:spPr>
          <a:xfrm>
            <a:off x="0" y="1178561"/>
            <a:ext cx="9112072" cy="567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08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184172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 smtClean="0"/>
              <a:t>Limitations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" r="49888"/>
          <a:stretch/>
        </p:blipFill>
        <p:spPr>
          <a:xfrm>
            <a:off x="0" y="1879600"/>
            <a:ext cx="4572000" cy="4978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889"/>
          <a:stretch/>
        </p:blipFill>
        <p:spPr>
          <a:xfrm>
            <a:off x="4572000" y="1879600"/>
            <a:ext cx="4582160" cy="49784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74320" y="1371600"/>
            <a:ext cx="8229600" cy="345778"/>
          </a:xfrm>
        </p:spPr>
        <p:txBody>
          <a:bodyPr>
            <a:normAutofit fontScale="90000"/>
          </a:bodyPr>
          <a:lstStyle/>
          <a:p>
            <a:pPr algn="l"/>
            <a:r>
              <a:rPr lang="en-IN" sz="2000" dirty="0" smtClean="0"/>
              <a:t>                       </a:t>
            </a:r>
            <a:r>
              <a:rPr lang="en-IN" sz="2000" b="1" dirty="0" smtClean="0"/>
              <a:t>  </a:t>
            </a:r>
            <a:r>
              <a:rPr lang="en-IN" sz="2000" b="1" u="sng" dirty="0" smtClean="0"/>
              <a:t>Ground Truth</a:t>
            </a:r>
            <a:r>
              <a:rPr lang="en-IN" sz="2000" b="1" dirty="0" smtClean="0"/>
              <a:t>                                                                  </a:t>
            </a:r>
            <a:r>
              <a:rPr lang="en-IN" sz="2000" b="1" u="sng" dirty="0" smtClean="0"/>
              <a:t>Predicted</a:t>
            </a:r>
            <a:endParaRPr lang="en-IN" sz="2000" b="1" u="sng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Conclusion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Developed hybrid wildlife tracking system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Combined YOLOv8n + Kalman Filter + Hungarian matching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Achieved MOTA: 71.48%, Precision: 84.96%, Recall: 87.39%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Handles occlusions through prediction-based recovery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Optimized for edge deployment scenarios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Provides foundation for wildlife conservation applications</a:t>
            </a:r>
          </a:p>
        </p:txBody>
      </p:sp>
    </p:spTree>
    <p:extLst>
      <p:ext uri="{BB962C8B-B14F-4D97-AF65-F5344CB8AC3E}">
        <p14:creationId xmlns:p14="http://schemas.microsoft.com/office/powerpoint/2010/main" val="13106719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References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Ultralytics YOLOv8 - https://github.com/ultralytics/ultralytics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FilterPy Kalman Filter - https://filterpy.readthedocs.io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SORT Algorithm - Bewley et al., 2016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Hungarian Algorithm - scipy.optimize.linear_sum_assignment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MOT Metrics - Bernardin &amp; Stiefelhagen (CLEAR MOT)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OpenCV - Computer Vision Library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Thank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6576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C8C8C8"/>
                </a:solidFill>
              </a:defRPr>
            </a:pPr>
            <a:r>
              <a:t>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Problem Statement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Wildlife monitoring essential for ecological research and conservation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Traditional methods (GPS collars, radio tags) are invasive and expensive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Camera-based tracking offers non-intrusive monitoring solution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Challenges: Remote locations, limited bandwidth, battery constraints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Need: Real-time tracking on edge devices with minimal resources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Project Objectives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Develop a video-based animal tracking system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Detect animals using deep learning (YOLOv8n)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Track individuals across consecutive frames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Maintain identity during temporary occlusions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Handle multiple animals without ID switches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Optimize for edge network deployment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System Architecture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System Block Diagram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74320" y="1645920"/>
            <a:ext cx="1280160" cy="731520"/>
          </a:xfrm>
          <a:prstGeom prst="roundRect">
            <a:avLst/>
          </a:prstGeom>
          <a:solidFill>
            <a:srgbClr val="4CAF5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Video</a:t>
            </a:r>
            <a:br/>
            <a:r>
              <a:t>Input</a:t>
            </a:r>
          </a:p>
        </p:txBody>
      </p:sp>
      <p:sp>
        <p:nvSpPr>
          <p:cNvPr id="5" name="Right Arrow 4"/>
          <p:cNvSpPr/>
          <p:nvPr/>
        </p:nvSpPr>
        <p:spPr>
          <a:xfrm>
            <a:off x="1645920" y="1874519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ounded Rectangle 5"/>
          <p:cNvSpPr/>
          <p:nvPr/>
        </p:nvSpPr>
        <p:spPr>
          <a:xfrm>
            <a:off x="2103120" y="1645920"/>
            <a:ext cx="1280160" cy="731520"/>
          </a:xfrm>
          <a:prstGeom prst="roundRect">
            <a:avLst/>
          </a:prstGeom>
          <a:solidFill>
            <a:srgbClr val="2196F3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Frame</a:t>
            </a:r>
            <a:br/>
            <a:r>
              <a:t>Extraction</a:t>
            </a:r>
          </a:p>
        </p:txBody>
      </p:sp>
      <p:sp>
        <p:nvSpPr>
          <p:cNvPr id="7" name="Right Arrow 6"/>
          <p:cNvSpPr/>
          <p:nvPr/>
        </p:nvSpPr>
        <p:spPr>
          <a:xfrm>
            <a:off x="3474720" y="1874519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3931920" y="1645920"/>
            <a:ext cx="1463040" cy="731520"/>
          </a:xfrm>
          <a:prstGeom prst="roundRect">
            <a:avLst/>
          </a:prstGeom>
          <a:solidFill>
            <a:srgbClr val="9C27B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YOLOv8n</a:t>
            </a:r>
            <a:br/>
            <a:r>
              <a:t>Detection</a:t>
            </a:r>
          </a:p>
        </p:txBody>
      </p:sp>
      <p:sp>
        <p:nvSpPr>
          <p:cNvPr id="9" name="Right Arrow 8"/>
          <p:cNvSpPr/>
          <p:nvPr/>
        </p:nvSpPr>
        <p:spPr>
          <a:xfrm>
            <a:off x="5486400" y="1874519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5943600" y="1645920"/>
            <a:ext cx="1463040" cy="731520"/>
          </a:xfrm>
          <a:prstGeom prst="roundRect">
            <a:avLst/>
          </a:prstGeom>
          <a:solidFill>
            <a:srgbClr val="FF980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Feature</a:t>
            </a:r>
            <a:br/>
            <a:r>
              <a:t>Extraction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3600" y="2926080"/>
            <a:ext cx="1645920" cy="731520"/>
          </a:xfrm>
          <a:prstGeom prst="roundRect">
            <a:avLst/>
          </a:prstGeom>
          <a:solidFill>
            <a:srgbClr val="009688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rPr dirty="0" err="1"/>
              <a:t>Kalman</a:t>
            </a:r>
            <a:r>
              <a:rPr dirty="0"/>
              <a:t> Filter</a:t>
            </a:r>
            <a:br>
              <a:rPr dirty="0"/>
            </a:br>
            <a:r>
              <a:rPr dirty="0"/>
              <a:t>Prediction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703320" y="2926078"/>
            <a:ext cx="1645920" cy="731520"/>
          </a:xfrm>
          <a:prstGeom prst="roundRect">
            <a:avLst/>
          </a:prstGeom>
          <a:solidFill>
            <a:srgbClr val="E91E63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Hungarian</a:t>
            </a:r>
            <a:br/>
            <a:r>
              <a:t>Matching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619794" y="2918460"/>
            <a:ext cx="1463040" cy="731520"/>
          </a:xfrm>
          <a:prstGeom prst="roundRect">
            <a:avLst/>
          </a:prstGeom>
          <a:solidFill>
            <a:srgbClr val="795548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Track</a:t>
            </a:r>
            <a:br/>
            <a:r>
              <a:t>Management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800600" y="4251961"/>
            <a:ext cx="1828800" cy="731520"/>
          </a:xfrm>
          <a:prstGeom prst="roundRect">
            <a:avLst/>
          </a:prstGeom>
          <a:solidFill>
            <a:srgbClr val="4CAF5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Tracked</a:t>
            </a:r>
            <a:br/>
            <a:r>
              <a:t>Output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645920" y="4251961"/>
            <a:ext cx="1645920" cy="731520"/>
          </a:xfrm>
          <a:prstGeom prst="roundRect">
            <a:avLst/>
          </a:prstGeom>
          <a:solidFill>
            <a:srgbClr val="3F51B5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Visualization</a:t>
            </a:r>
            <a:br/>
            <a:r>
              <a:t>&amp; Export</a:t>
            </a:r>
          </a:p>
        </p:txBody>
      </p:sp>
      <p:sp>
        <p:nvSpPr>
          <p:cNvPr id="17" name="Right Arrow 16"/>
          <p:cNvSpPr/>
          <p:nvPr/>
        </p:nvSpPr>
        <p:spPr>
          <a:xfrm rot="5400000">
            <a:off x="6446520" y="2560320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ight Arrow 18"/>
          <p:cNvSpPr/>
          <p:nvPr/>
        </p:nvSpPr>
        <p:spPr>
          <a:xfrm rot="10800000">
            <a:off x="5394960" y="3147060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ight Arrow 19"/>
          <p:cNvSpPr/>
          <p:nvPr/>
        </p:nvSpPr>
        <p:spPr>
          <a:xfrm rot="10800000">
            <a:off x="3163388" y="3160123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ight Arrow 21"/>
          <p:cNvSpPr/>
          <p:nvPr/>
        </p:nvSpPr>
        <p:spPr>
          <a:xfrm rot="5400000">
            <a:off x="2144486" y="3832860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ight Arrow 22"/>
          <p:cNvSpPr/>
          <p:nvPr/>
        </p:nvSpPr>
        <p:spPr>
          <a:xfrm>
            <a:off x="3811089" y="4480561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Hybrid Tracking Approach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Combines two complementary strategies: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Motion Prediction: </a:t>
            </a:r>
            <a:r>
              <a:rPr dirty="0" err="1"/>
              <a:t>Kalman</a:t>
            </a:r>
            <a:r>
              <a:rPr dirty="0"/>
              <a:t> Filter for state estimation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Appearance Matching: HSV color histogram features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Hungarian Algorithm for optimal track-detection assignment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 smtClean="0"/>
              <a:t>• </a:t>
            </a:r>
            <a:r>
              <a:rPr dirty="0"/>
              <a:t>Benefits: Robust to occlusions and unpredictable movements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Detection Module: YOLOv8n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YOLOv8 Nano - lightweight for edge deployment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Input resolution: 640x640 pixels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Training: </a:t>
            </a:r>
            <a:r>
              <a:rPr lang="en-IN" dirty="0" smtClean="0"/>
              <a:t>Animal Track Dataset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Classes: Deer (</a:t>
            </a:r>
            <a:r>
              <a:rPr dirty="0" err="1"/>
              <a:t>cls</a:t>
            </a:r>
            <a:r>
              <a:rPr dirty="0"/>
              <a:t> </a:t>
            </a:r>
            <a:r>
              <a:rPr lang="en-IN" dirty="0" smtClean="0"/>
              <a:t>0</a:t>
            </a:r>
            <a:r>
              <a:rPr dirty="0" smtClean="0"/>
              <a:t>), </a:t>
            </a:r>
            <a:r>
              <a:rPr dirty="0"/>
              <a:t>Horse (</a:t>
            </a:r>
            <a:r>
              <a:rPr dirty="0" err="1"/>
              <a:t>cls</a:t>
            </a:r>
            <a:r>
              <a:rPr dirty="0"/>
              <a:t> </a:t>
            </a:r>
            <a:r>
              <a:rPr lang="en-IN" dirty="0" smtClean="0"/>
              <a:t>1</a:t>
            </a:r>
            <a:r>
              <a:rPr dirty="0" smtClean="0"/>
              <a:t>), </a:t>
            </a:r>
            <a:r>
              <a:rPr dirty="0"/>
              <a:t>Pig (</a:t>
            </a:r>
            <a:r>
              <a:rPr dirty="0" err="1"/>
              <a:t>cls</a:t>
            </a:r>
            <a:r>
              <a:rPr dirty="0"/>
              <a:t> </a:t>
            </a:r>
            <a:r>
              <a:rPr lang="en-IN" dirty="0" smtClean="0"/>
              <a:t>2</a:t>
            </a:r>
            <a:r>
              <a:rPr dirty="0" smtClean="0"/>
              <a:t>)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Achieved mAP50: 97.95% on test set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Real-time inference on GPU-enabled edge devices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Motion Prediction: Kalman Filter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State vector: [x, y, vx, vy] - center position and velocity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Predict step: Estimate next position using motion model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Update step: Refine estimate using actual detection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State Transition Matrix: Constant velocity model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Handles temporary occlusions through prediction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Provides smooth trajectory estimation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1038</Words>
  <Application>Microsoft Office PowerPoint</Application>
  <PresentationFormat>On-screen Show (4:3)</PresentationFormat>
  <Paragraphs>160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Real-Time Hybrid Wildlife Tracking on Edge Networks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  Ground Truth                                                                  Predicted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Hybrid Wildlife Tracking on Edge Networks</dc:title>
  <dc:subject/>
  <dc:creator>Adarsh Saurabh</dc:creator>
  <cp:keywords/>
  <dc:description>generated using python-pptx</dc:description>
  <cp:lastModifiedBy>Adarsh Saurabh</cp:lastModifiedBy>
  <cp:revision>19</cp:revision>
  <dcterms:created xsi:type="dcterms:W3CDTF">2013-01-27T09:14:16Z</dcterms:created>
  <dcterms:modified xsi:type="dcterms:W3CDTF">2025-12-11T10:48:25Z</dcterms:modified>
  <cp:category/>
</cp:coreProperties>
</file>

<file path=docProps/thumbnail.jpeg>
</file>